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_large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60" r:id="rId4"/>
    <p:sldId id="259" r:id="rId5"/>
    <p:sldId id="261" r:id="rId6"/>
    <p:sldId id="263" r:id="rId7"/>
    <p:sldId id="262" r:id="rId8"/>
    <p:sldId id="271" r:id="rId9"/>
    <p:sldId id="286" r:id="rId10"/>
    <p:sldId id="272" r:id="rId11"/>
    <p:sldId id="294" r:id="rId12"/>
    <p:sldId id="287" r:id="rId13"/>
    <p:sldId id="273" r:id="rId14"/>
    <p:sldId id="295" r:id="rId15"/>
    <p:sldId id="289" r:id="rId16"/>
    <p:sldId id="288" r:id="rId17"/>
    <p:sldId id="290" r:id="rId18"/>
    <p:sldId id="291" r:id="rId19"/>
    <p:sldId id="292" r:id="rId20"/>
    <p:sldId id="276" r:id="rId21"/>
    <p:sldId id="265" r:id="rId22"/>
    <p:sldId id="266" r:id="rId23"/>
    <p:sldId id="267" r:id="rId24"/>
    <p:sldId id="293" r:id="rId25"/>
    <p:sldId id="268" r:id="rId26"/>
    <p:sldId id="279" r:id="rId27"/>
    <p:sldId id="297" r:id="rId28"/>
    <p:sldId id="29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6327"/>
  </p:normalViewPr>
  <p:slideViewPr>
    <p:cSldViewPr snapToGrid="0">
      <p:cViewPr varScale="1">
        <p:scale>
          <a:sx n="127" d="100"/>
          <a:sy n="127" d="100"/>
        </p:scale>
        <p:origin x="1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5550C-D1C8-444C-9D23-0B77A4753D66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9162E-6733-274B-992F-DB7BC594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3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62E2B-79EC-764B-AA60-2B7867339A4B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28425-2757-3145-8137-040157BEA5EA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865F-BDF2-684A-968D-37380DDBF6CC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308F-FD5A-1543-9ECB-440B4AC0A95D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F401-6D40-6D49-818E-C5E3572BABDD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A6E9-C3A4-0F4F-97C1-507612CF48E3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439D-36ED-D94C-99A2-8E2104C966B4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BF2E6EF-F4FF-964A-9FF1-2071B01B5254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D183FA8-461F-E345-B036-447164CA7C0C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999F-F60A-F04C-B96C-3BF458CBBFCB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CB0-4505-664A-9A8F-C6FD197162BC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CBFD4-D96C-494D-BF5B-A8EC1268D38B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66B-26D8-F347-9857-BA18A8589968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290AE-30EA-0F4E-B532-3B78270EB9B2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A1BF4-510D-9B4B-9224-87862DAFF0DC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1193-6DA5-954B-B323-3068EEB74D6D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7B38E-C658-6448-BB78-C0C9A5EFE3A0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2B2C3CF-06A2-4845-929C-104DA76B063D}" type="datetime1">
              <a:rPr lang="en-US" smtClean="0"/>
              <a:t>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_large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nature.com/en/support/solutions/articles/6000080095-author-copyrights-informa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docs/example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mmoncraw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sunglasses and a suit&#10;&#10;Description automatically generated">
            <a:extLst>
              <a:ext uri="{FF2B5EF4-FFF2-40B4-BE49-F238E27FC236}">
                <a16:creationId xmlns:a16="http://schemas.microsoft.com/office/drawing/2014/main" id="{74F297DB-91E0-BE0E-8658-2B4A73687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4" r="1" b="23967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55F5E-B7B0-93EA-0436-907EF01C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110824"/>
            <a:ext cx="5907997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Let’s talk about </a:t>
            </a:r>
            <a:r>
              <a:rPr lang="en-US" dirty="0" err="1">
                <a:solidFill>
                  <a:schemeClr val="tx1"/>
                </a:solidFill>
              </a:rPr>
              <a:t>chatGPT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21170-8DE4-BAD7-4F8F-0D3EDAFE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39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7183-F10C-871A-D2C6-7D991C20A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chatGPT</a:t>
            </a:r>
            <a:r>
              <a:rPr lang="en-US" dirty="0"/>
              <a:t>/</a:t>
            </a:r>
            <a:r>
              <a:rPr lang="en-US" dirty="0" err="1"/>
              <a:t>openAI</a:t>
            </a:r>
            <a:r>
              <a:rPr lang="en-US" dirty="0"/>
              <a:t> make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103D-7ED0-18D9-2D43-E6074D83C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GPT 4+: more recent trainings</a:t>
            </a:r>
          </a:p>
          <a:p>
            <a:r>
              <a:rPr lang="en-US" dirty="0"/>
              <a:t>Pay for API: </a:t>
            </a:r>
          </a:p>
          <a:p>
            <a:pPr lvl="1"/>
            <a:r>
              <a:rPr lang="en-US" dirty="0"/>
              <a:t>Text to speech</a:t>
            </a:r>
          </a:p>
          <a:p>
            <a:pPr lvl="1"/>
            <a:r>
              <a:rPr lang="en-US" dirty="0"/>
              <a:t>Speech to text</a:t>
            </a:r>
          </a:p>
          <a:p>
            <a:pPr lvl="1"/>
            <a:r>
              <a:rPr lang="en-US" dirty="0"/>
              <a:t>Image Generation</a:t>
            </a:r>
          </a:p>
          <a:p>
            <a:pPr lvl="1"/>
            <a:r>
              <a:rPr lang="en-US" dirty="0"/>
              <a:t>Vision (“describe this image”)</a:t>
            </a:r>
          </a:p>
          <a:p>
            <a:pPr lvl="1"/>
            <a:r>
              <a:rPr lang="en-US" dirty="0"/>
              <a:t>Content Moderation (rate text/images for offensive content)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B9A3C-CF29-1848-01A5-0E7E9AF3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B9F26A-327C-F424-1F0E-2CE1A56F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C06EF-33D7-D4A4-A54C-A0272E95B9B6}"/>
              </a:ext>
            </a:extLst>
          </p:cNvPr>
          <p:cNvSpPr txBox="1"/>
          <p:nvPr/>
        </p:nvSpPr>
        <p:spPr>
          <a:xfrm>
            <a:off x="414780" y="1120308"/>
            <a:ext cx="11368726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814C9"/>
                </a:solidFill>
                <a:effectLst/>
                <a:latin typeface="Monaco" pitchFamily="2" charset="77"/>
              </a:rPr>
              <a:t>from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 </a:t>
            </a:r>
            <a:r>
              <a:rPr lang="en-US" sz="1600" dirty="0" err="1">
                <a:solidFill>
                  <a:srgbClr val="F2F2F2"/>
                </a:solidFill>
                <a:effectLst/>
                <a:latin typeface="Monaco" pitchFamily="2" charset="77"/>
              </a:rPr>
              <a:t>openai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C814C9"/>
                </a:solidFill>
                <a:effectLst/>
                <a:latin typeface="Monaco" pitchFamily="2" charset="77"/>
              </a:rPr>
              <a:t>import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 OpenAI</a:t>
            </a:r>
          </a:p>
          <a:p>
            <a:b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</a:br>
            <a:endParaRPr lang="en-US" sz="1600" dirty="0">
              <a:solidFill>
                <a:srgbClr val="F2F2F2"/>
              </a:solidFill>
              <a:effectLst/>
              <a:latin typeface="Monaco" pitchFamily="2" charset="77"/>
            </a:endParaRPr>
          </a:p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Monaco" pitchFamily="2" charset="77"/>
              </a:rPr>
              <a:t># this will fail if you haven't created your key on </a:t>
            </a:r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Monaco" pitchFamily="2" charset="77"/>
              </a:rPr>
              <a:t>openai.com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Monaco" pitchFamily="2" charset="77"/>
              </a:rPr>
              <a:t> and store it in '</a:t>
            </a:r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Monaco" pitchFamily="2" charset="77"/>
              </a:rPr>
              <a:t>OPENAI_API_KEY.txt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Monaco" pitchFamily="2" charset="77"/>
              </a:rPr>
              <a:t>'</a:t>
            </a:r>
          </a:p>
          <a:p>
            <a:r>
              <a:rPr lang="en-US" sz="1600" dirty="0">
                <a:solidFill>
                  <a:srgbClr val="C1651C"/>
                </a:solidFill>
                <a:effectLst/>
                <a:latin typeface="Monaco" pitchFamily="2" charset="77"/>
              </a:rPr>
              <a:t>with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2EAEBB"/>
                </a:solidFill>
                <a:effectLst/>
                <a:latin typeface="Monaco" pitchFamily="2" charset="77"/>
              </a:rPr>
              <a:t>open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(</a:t>
            </a:r>
            <a:r>
              <a:rPr lang="en-US" sz="1600" dirty="0">
                <a:solidFill>
                  <a:srgbClr val="B42419"/>
                </a:solidFill>
                <a:effectLst/>
                <a:latin typeface="Monaco" pitchFamily="2" charset="77"/>
              </a:rPr>
              <a:t>'</a:t>
            </a:r>
            <a:r>
              <a:rPr lang="en-US" sz="1600" dirty="0" err="1">
                <a:solidFill>
                  <a:srgbClr val="B42419"/>
                </a:solidFill>
                <a:effectLst/>
                <a:latin typeface="Monaco" pitchFamily="2" charset="77"/>
              </a:rPr>
              <a:t>OPENAI_API_KEY.txt</a:t>
            </a:r>
            <a:r>
              <a:rPr lang="en-US" sz="1600" dirty="0">
                <a:solidFill>
                  <a:srgbClr val="B42419"/>
                </a:solidFill>
                <a:effectLst/>
                <a:latin typeface="Monaco" pitchFamily="2" charset="77"/>
              </a:rPr>
              <a:t>'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) </a:t>
            </a:r>
            <a:r>
              <a:rPr lang="en-US" sz="1600" dirty="0">
                <a:solidFill>
                  <a:srgbClr val="C1651C"/>
                </a:solidFill>
                <a:effectLst/>
                <a:latin typeface="Monaco" pitchFamily="2" charset="77"/>
              </a:rPr>
              <a:t>as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 </a:t>
            </a:r>
            <a:r>
              <a:rPr lang="en-US" sz="1600" dirty="0" err="1">
                <a:solidFill>
                  <a:srgbClr val="F2F2F2"/>
                </a:solidFill>
                <a:effectLst/>
                <a:latin typeface="Monaco" pitchFamily="2" charset="77"/>
              </a:rPr>
              <a:t>api_key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: </a:t>
            </a:r>
          </a:p>
          <a:p>
            <a:r>
              <a:rPr lang="en-US" sz="1600" dirty="0">
                <a:solidFill>
                  <a:srgbClr val="F2F2F2"/>
                </a:solidFill>
                <a:latin typeface="Monaco" pitchFamily="2" charset="77"/>
              </a:rPr>
              <a:t>   </a:t>
            </a:r>
            <a:r>
              <a:rPr lang="en-US" sz="1600" dirty="0" err="1">
                <a:solidFill>
                  <a:srgbClr val="F2F2F2"/>
                </a:solidFill>
                <a:effectLst/>
                <a:latin typeface="Monaco" pitchFamily="2" charset="77"/>
              </a:rPr>
              <a:t>os.environ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[</a:t>
            </a:r>
            <a:r>
              <a:rPr lang="en-US" sz="1600" dirty="0">
                <a:solidFill>
                  <a:srgbClr val="B42419"/>
                </a:solidFill>
                <a:effectLst/>
                <a:latin typeface="Monaco" pitchFamily="2" charset="77"/>
              </a:rPr>
              <a:t>'OPENAI_API_KEY'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] = </a:t>
            </a:r>
            <a:r>
              <a:rPr lang="en-US" sz="1600" dirty="0" err="1">
                <a:solidFill>
                  <a:srgbClr val="F2F2F2"/>
                </a:solidFill>
                <a:effectLst/>
                <a:latin typeface="Monaco" pitchFamily="2" charset="77"/>
              </a:rPr>
              <a:t>api_key.read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()</a:t>
            </a:r>
          </a:p>
          <a:p>
            <a:b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</a:br>
            <a:endParaRPr lang="en-US" sz="1600" dirty="0">
              <a:solidFill>
                <a:srgbClr val="F2F2F2"/>
              </a:solidFill>
              <a:effectLst/>
              <a:latin typeface="Monaco" pitchFamily="2" charset="77"/>
            </a:endParaRP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client = OpenAI()</a:t>
            </a:r>
          </a:p>
          <a:p>
            <a:b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</a:br>
            <a:r>
              <a:rPr lang="en-US" sz="1600" dirty="0">
                <a:solidFill>
                  <a:srgbClr val="C1651C"/>
                </a:solidFill>
                <a:effectLst/>
                <a:latin typeface="Monaco" pitchFamily="2" charset="77"/>
              </a:rPr>
              <a:t>if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 </a:t>
            </a:r>
            <a:r>
              <a:rPr lang="en-US" sz="1600" dirty="0" err="1">
                <a:solidFill>
                  <a:srgbClr val="2EAEBB"/>
                </a:solidFill>
                <a:effectLst/>
                <a:latin typeface="Monaco" pitchFamily="2" charset="77"/>
              </a:rPr>
              <a:t>len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(</a:t>
            </a:r>
            <a:r>
              <a:rPr lang="en-US" sz="1600" dirty="0" err="1">
                <a:solidFill>
                  <a:srgbClr val="F2F2F2"/>
                </a:solidFill>
                <a:effectLst/>
                <a:latin typeface="Monaco" pitchFamily="2" charset="77"/>
              </a:rPr>
              <a:t>sys.argv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) &gt; </a:t>
            </a:r>
            <a:r>
              <a:rPr lang="en-US" sz="1600" dirty="0">
                <a:solidFill>
                  <a:srgbClr val="B42419"/>
                </a:solidFill>
                <a:effectLst/>
                <a:latin typeface="Monaco" pitchFamily="2" charset="77"/>
              </a:rPr>
              <a:t>1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:</a:t>
            </a: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  </a:t>
            </a:r>
            <a:r>
              <a:rPr lang="en-US" sz="1600" dirty="0">
                <a:solidFill>
                  <a:srgbClr val="2EAEBB"/>
                </a:solidFill>
                <a:effectLst/>
                <a:latin typeface="Monaco" pitchFamily="2" charset="77"/>
              </a:rPr>
              <a:t>input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 = </a:t>
            </a:r>
            <a:r>
              <a:rPr lang="en-US" sz="1600" dirty="0" err="1">
                <a:solidFill>
                  <a:srgbClr val="F2F2F2"/>
                </a:solidFill>
                <a:effectLst/>
                <a:latin typeface="Monaco" pitchFamily="2" charset="77"/>
              </a:rPr>
              <a:t>sys.argv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[</a:t>
            </a:r>
            <a:r>
              <a:rPr lang="en-US" sz="1600" dirty="0">
                <a:solidFill>
                  <a:srgbClr val="B42419"/>
                </a:solidFill>
                <a:effectLst/>
                <a:latin typeface="Monaco" pitchFamily="2" charset="77"/>
              </a:rPr>
              <a:t>1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]</a:t>
            </a:r>
          </a:p>
          <a:p>
            <a:r>
              <a:rPr lang="en-US" sz="1600" dirty="0">
                <a:solidFill>
                  <a:srgbClr val="C1651C"/>
                </a:solidFill>
                <a:effectLst/>
                <a:latin typeface="Monaco" pitchFamily="2" charset="77"/>
              </a:rPr>
              <a:t>else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:</a:t>
            </a:r>
            <a:endParaRPr lang="en-US" sz="1600" dirty="0">
              <a:solidFill>
                <a:srgbClr val="C1651C"/>
              </a:solidFill>
              <a:effectLst/>
              <a:latin typeface="Monaco" pitchFamily="2" charset="77"/>
            </a:endParaRP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  </a:t>
            </a:r>
            <a:r>
              <a:rPr lang="en-US" sz="1600" dirty="0">
                <a:solidFill>
                  <a:srgbClr val="2EAEBB"/>
                </a:solidFill>
                <a:effectLst/>
                <a:latin typeface="Monaco" pitchFamily="2" charset="77"/>
              </a:rPr>
              <a:t>input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 = </a:t>
            </a:r>
            <a:r>
              <a:rPr lang="en-US" sz="1600" dirty="0">
                <a:solidFill>
                  <a:srgbClr val="B42419"/>
                </a:solidFill>
                <a:effectLst/>
                <a:latin typeface="Monaco" pitchFamily="2" charset="77"/>
              </a:rPr>
              <a:t>"you're a jolly roger!"</a:t>
            </a:r>
          </a:p>
          <a:p>
            <a:endParaRPr lang="en-US" sz="1600" dirty="0">
              <a:solidFill>
                <a:srgbClr val="F2F2F2"/>
              </a:solidFill>
              <a:effectLst/>
              <a:latin typeface="Monaco" pitchFamily="2" charset="77"/>
            </a:endParaRP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response = </a:t>
            </a:r>
            <a:r>
              <a:rPr lang="en-US" sz="1600" dirty="0" err="1">
                <a:solidFill>
                  <a:srgbClr val="F2F2F2"/>
                </a:solidFill>
                <a:effectLst/>
                <a:latin typeface="Monaco" pitchFamily="2" charset="77"/>
              </a:rPr>
              <a:t>client.moderations.create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(</a:t>
            </a: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    model=</a:t>
            </a:r>
            <a:r>
              <a:rPr lang="en-US" sz="1600" dirty="0">
                <a:solidFill>
                  <a:srgbClr val="B42419"/>
                </a:solidFill>
                <a:effectLst/>
                <a:latin typeface="Monaco" pitchFamily="2" charset="77"/>
              </a:rPr>
              <a:t>"omni-moderation-latest"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,</a:t>
            </a:r>
            <a:endParaRPr lang="en-US" sz="1600" dirty="0">
              <a:solidFill>
                <a:srgbClr val="B42419"/>
              </a:solidFill>
              <a:effectLst/>
              <a:latin typeface="Monaco" pitchFamily="2" charset="77"/>
            </a:endParaRPr>
          </a:p>
          <a:p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    </a:t>
            </a:r>
            <a:r>
              <a:rPr lang="en-US" sz="1600" dirty="0">
                <a:solidFill>
                  <a:srgbClr val="2EAEBB"/>
                </a:solidFill>
                <a:effectLst/>
                <a:latin typeface="Monaco" pitchFamily="2" charset="77"/>
              </a:rPr>
              <a:t>input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=</a:t>
            </a:r>
            <a:r>
              <a:rPr lang="en-US" sz="1600" dirty="0">
                <a:solidFill>
                  <a:srgbClr val="2EAEBB"/>
                </a:solidFill>
                <a:effectLst/>
                <a:latin typeface="Monaco" pitchFamily="2" charset="77"/>
              </a:rPr>
              <a:t>input</a:t>
            </a:r>
            <a:r>
              <a:rPr lang="en-US" sz="1600" dirty="0">
                <a:solidFill>
                  <a:srgbClr val="F2F2F2"/>
                </a:solidFill>
                <a:effectLst/>
                <a:latin typeface="Monaco" pitchFamily="2" charset="77"/>
              </a:rPr>
              <a:t>)</a:t>
            </a:r>
          </a:p>
          <a:p>
            <a:endParaRPr lang="en-US" sz="1600" dirty="0">
              <a:solidFill>
                <a:srgbClr val="F2F2F2"/>
              </a:solidFill>
              <a:effectLst/>
              <a:latin typeface="Monaco" pitchFamily="2" charset="77"/>
            </a:endParaRPr>
          </a:p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Monaco" pitchFamily="2" charset="77"/>
              </a:rPr>
              <a:t># parse response (not shown)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62694-8093-2A39-DDD5-DFEEE0DA198C}"/>
              </a:ext>
            </a:extLst>
          </p:cNvPr>
          <p:cNvSpPr txBox="1"/>
          <p:nvPr/>
        </p:nvSpPr>
        <p:spPr>
          <a:xfrm>
            <a:off x="358218" y="113122"/>
            <a:ext cx="375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script is in the course repo</a:t>
            </a:r>
          </a:p>
        </p:txBody>
      </p:sp>
    </p:spTree>
    <p:extLst>
      <p:ext uri="{BB962C8B-B14F-4D97-AF65-F5344CB8AC3E}">
        <p14:creationId xmlns:p14="http://schemas.microsoft.com/office/powerpoint/2010/main" val="72500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8ED07-6CCF-14AC-B1A3-AC1EC1D4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57BB-A696-739B-856D-3997333B4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Moderation: </a:t>
            </a:r>
            <a:r>
              <a:rPr lang="en-US" sz="2400" b="1" dirty="0">
                <a:latin typeface="Monaco" pitchFamily="2" charset="77"/>
              </a:rPr>
              <a:t>You’re a jolly roger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2B609-6A19-92AE-4A41-DB838A78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AA54F2-77B0-B91F-B85B-A01B3C9D3018}"/>
              </a:ext>
            </a:extLst>
          </p:cNvPr>
          <p:cNvSpPr txBox="1">
            <a:spLocks/>
          </p:cNvSpPr>
          <p:nvPr/>
        </p:nvSpPr>
        <p:spPr>
          <a:xfrm>
            <a:off x="7577452" y="2298884"/>
            <a:ext cx="4172420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0.0059	harassment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0.0008	</a:t>
            </a:r>
            <a:r>
              <a:rPr lang="en-US" sz="1200" dirty="0" err="1">
                <a:latin typeface="Monaco" pitchFamily="2" charset="77"/>
              </a:rPr>
              <a:t>harassment_threatening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0.0001	hate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hate_threatening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illicit_violent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self_harm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self_harm_instructions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self_harm_intent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sexual_minors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0.0012	violence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violence_graphic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0.0008	harassment/threatening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illicit/violent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self-harm/intent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self-harm/instructions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self-harm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sexual/minors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violence/graphic	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26C19F-73ED-ECC3-824F-7DB59CA0AAF1}"/>
              </a:ext>
            </a:extLst>
          </p:cNvPr>
          <p:cNvSpPr txBox="1"/>
          <p:nvPr/>
        </p:nvSpPr>
        <p:spPr>
          <a:xfrm>
            <a:off x="743578" y="3326005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Pretty safe. What even is a jolly roger?</a:t>
            </a:r>
          </a:p>
        </p:txBody>
      </p:sp>
    </p:spTree>
    <p:extLst>
      <p:ext uri="{BB962C8B-B14F-4D97-AF65-F5344CB8AC3E}">
        <p14:creationId xmlns:p14="http://schemas.microsoft.com/office/powerpoint/2010/main" val="67640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9650-9F2E-9E6D-78A7-0A0F4F13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Moderation: </a:t>
            </a:r>
            <a:r>
              <a:rPr lang="en-US" sz="2400" b="1" dirty="0">
                <a:latin typeface="Monaco" pitchFamily="2" charset="77"/>
              </a:rPr>
              <a:t>I’m killing myself with burritos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8387-59EF-DA2A-92F1-00A5B2EF1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6660" y="2518273"/>
            <a:ext cx="4172420" cy="3416300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200" dirty="0">
                <a:latin typeface="Monaco" pitchFamily="2" charset="77"/>
              </a:rPr>
              <a:t>harassment False 0.0002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>
                <a:latin typeface="Monaco" pitchFamily="2" charset="77"/>
              </a:rPr>
              <a:t>harassment/threatening False 0.0004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 err="1">
                <a:latin typeface="Monaco" pitchFamily="2" charset="77"/>
              </a:rPr>
              <a:t>harassment_threatening</a:t>
            </a:r>
            <a:r>
              <a:rPr lang="en-US" sz="1200" dirty="0">
                <a:latin typeface="Monaco" pitchFamily="2" charset="77"/>
              </a:rPr>
              <a:t> False 0.0004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>
                <a:latin typeface="Monaco" pitchFamily="2" charset="77"/>
              </a:rPr>
              <a:t>hate False 5.939e-07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>
                <a:latin typeface="Monaco" pitchFamily="2" charset="77"/>
              </a:rPr>
              <a:t>hate/threatening False 2.640e-07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 err="1">
                <a:latin typeface="Monaco" pitchFamily="2" charset="77"/>
              </a:rPr>
              <a:t>hate_threatening</a:t>
            </a:r>
            <a:r>
              <a:rPr lang="en-US" sz="1200" dirty="0">
                <a:latin typeface="Monaco" pitchFamily="2" charset="77"/>
              </a:rPr>
              <a:t> False 2.640e-07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b="1" dirty="0">
                <a:highlight>
                  <a:srgbClr val="FFFF00"/>
                </a:highlight>
                <a:latin typeface="Monaco" pitchFamily="2" charset="77"/>
              </a:rPr>
              <a:t>self-harm True 0.9130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>
                <a:latin typeface="Monaco" pitchFamily="2" charset="77"/>
              </a:rPr>
              <a:t>self-harm/instructions False 3.578e-07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b="1" dirty="0">
                <a:highlight>
                  <a:srgbClr val="FFFF00"/>
                </a:highlight>
                <a:latin typeface="Monaco" pitchFamily="2" charset="77"/>
              </a:rPr>
              <a:t>self-harm/intent True 0.9423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b="1" dirty="0" err="1">
                <a:highlight>
                  <a:srgbClr val="FFFF00"/>
                </a:highlight>
                <a:latin typeface="Monaco" pitchFamily="2" charset="77"/>
              </a:rPr>
              <a:t>self_harm</a:t>
            </a:r>
            <a:r>
              <a:rPr lang="en-US" sz="1200" b="1" dirty="0">
                <a:highlight>
                  <a:srgbClr val="FFFF00"/>
                </a:highlight>
                <a:latin typeface="Monaco" pitchFamily="2" charset="77"/>
              </a:rPr>
              <a:t> True 0.9130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 err="1">
                <a:latin typeface="Monaco" pitchFamily="2" charset="77"/>
              </a:rPr>
              <a:t>self_harm_instructions</a:t>
            </a:r>
            <a:r>
              <a:rPr lang="en-US" sz="1200" dirty="0">
                <a:latin typeface="Monaco" pitchFamily="2" charset="77"/>
              </a:rPr>
              <a:t> False 3.578e-07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b="1" dirty="0" err="1">
                <a:highlight>
                  <a:srgbClr val="FFFF00"/>
                </a:highlight>
                <a:latin typeface="Monaco" pitchFamily="2" charset="77"/>
              </a:rPr>
              <a:t>self_harm_intent</a:t>
            </a:r>
            <a:r>
              <a:rPr lang="en-US" sz="1200" b="1" dirty="0">
                <a:highlight>
                  <a:srgbClr val="FFFF00"/>
                </a:highlight>
                <a:latin typeface="Monaco" pitchFamily="2" charset="77"/>
              </a:rPr>
              <a:t> True 0.9423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>
                <a:latin typeface="Monaco" pitchFamily="2" charset="77"/>
              </a:rPr>
              <a:t>sexual False 8.066e-05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>
                <a:latin typeface="Monaco" pitchFamily="2" charset="77"/>
              </a:rPr>
              <a:t>sexual/minors False 3.134e-07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 err="1">
                <a:latin typeface="Monaco" pitchFamily="2" charset="77"/>
              </a:rPr>
              <a:t>sexual_minors</a:t>
            </a:r>
            <a:r>
              <a:rPr lang="en-US" sz="1200" dirty="0">
                <a:latin typeface="Monaco" pitchFamily="2" charset="77"/>
              </a:rPr>
              <a:t> False 3.134e-07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>
                <a:latin typeface="Monaco" pitchFamily="2" charset="77"/>
              </a:rPr>
              <a:t>violence False 0.0563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>
                <a:latin typeface="Monaco" pitchFamily="2" charset="77"/>
              </a:rPr>
              <a:t>violence/graphic False 0.0004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dirty="0" err="1">
                <a:latin typeface="Monaco" pitchFamily="2" charset="77"/>
              </a:rPr>
              <a:t>violence_graphic</a:t>
            </a:r>
            <a:r>
              <a:rPr lang="en-US" sz="1200" dirty="0">
                <a:latin typeface="Monaco" pitchFamily="2" charset="77"/>
              </a:rPr>
              <a:t> False 0.0004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200" b="1" dirty="0">
                <a:latin typeface="Monaco" pitchFamily="2" charset="77"/>
              </a:rPr>
              <a:t>Flagged? 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9858F-2545-0AB8-41DD-A8106484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38CD0A-B9BF-B41B-CA38-FCA177D162D9}"/>
              </a:ext>
            </a:extLst>
          </p:cNvPr>
          <p:cNvSpPr txBox="1">
            <a:spLocks/>
          </p:cNvSpPr>
          <p:nvPr/>
        </p:nvSpPr>
        <p:spPr>
          <a:xfrm>
            <a:off x="8280837" y="2339078"/>
            <a:ext cx="4172420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0.0008	harassment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0.0010	</a:t>
            </a:r>
            <a:r>
              <a:rPr lang="en-US" sz="1200" dirty="0" err="1">
                <a:latin typeface="Monaco" pitchFamily="2" charset="77"/>
              </a:rPr>
              <a:t>harassment_threatening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hate_threatening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0.0053	illicit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0.0001	</a:t>
            </a:r>
            <a:r>
              <a:rPr lang="en-US" sz="1200" dirty="0" err="1">
                <a:latin typeface="Monaco" pitchFamily="2" charset="77"/>
              </a:rPr>
              <a:t>illicit_violent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b="1" dirty="0">
                <a:highlight>
                  <a:srgbClr val="FFFF00"/>
                </a:highlight>
                <a:latin typeface="Monaco" pitchFamily="2" charset="77"/>
              </a:rPr>
              <a:t>0.8562	</a:t>
            </a:r>
            <a:r>
              <a:rPr lang="en-US" sz="1200" b="1" dirty="0" err="1">
                <a:highlight>
                  <a:srgbClr val="FFFF00"/>
                </a:highlight>
                <a:latin typeface="Monaco" pitchFamily="2" charset="77"/>
              </a:rPr>
              <a:t>self_harm</a:t>
            </a:r>
            <a:r>
              <a:rPr lang="en-US" sz="1200" b="1" dirty="0">
                <a:highlight>
                  <a:srgbClr val="FFFF00"/>
                </a:highlight>
                <a:latin typeface="Monaco" pitchFamily="2" charset="77"/>
              </a:rPr>
              <a:t>	True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0.0005	</a:t>
            </a:r>
            <a:r>
              <a:rPr lang="en-US" sz="1200" dirty="0" err="1">
                <a:latin typeface="Monaco" pitchFamily="2" charset="77"/>
              </a:rPr>
              <a:t>self_harm_instructions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b="1" dirty="0">
                <a:highlight>
                  <a:srgbClr val="FFFF00"/>
                </a:highlight>
                <a:latin typeface="Monaco" pitchFamily="2" charset="77"/>
              </a:rPr>
              <a:t>0.7272	</a:t>
            </a:r>
            <a:r>
              <a:rPr lang="en-US" sz="1200" b="1" dirty="0" err="1">
                <a:highlight>
                  <a:srgbClr val="FFFF00"/>
                </a:highlight>
                <a:latin typeface="Monaco" pitchFamily="2" charset="77"/>
              </a:rPr>
              <a:t>self_harm_intent</a:t>
            </a:r>
            <a:r>
              <a:rPr lang="en-US" sz="1200" b="1" dirty="0">
                <a:highlight>
                  <a:srgbClr val="FFFF00"/>
                </a:highlight>
                <a:latin typeface="Monaco" pitchFamily="2" charset="77"/>
              </a:rPr>
              <a:t>	True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0.0001	sexual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sexual_minors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b="1" dirty="0">
                <a:highlight>
                  <a:srgbClr val="FFFF00"/>
                </a:highlight>
                <a:latin typeface="Monaco" pitchFamily="2" charset="77"/>
              </a:rPr>
              <a:t>0.4501	violence	True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0.0025	</a:t>
            </a:r>
            <a:r>
              <a:rPr lang="en-US" sz="1200" dirty="0" err="1">
                <a:latin typeface="Monaco" pitchFamily="2" charset="77"/>
              </a:rPr>
              <a:t>violence_graphic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0.0010	harassment/threatening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0.0001	illicit/violent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b="1" dirty="0">
                <a:highlight>
                  <a:srgbClr val="FFFF00"/>
                </a:highlight>
                <a:latin typeface="Monaco" pitchFamily="2" charset="77"/>
              </a:rPr>
              <a:t>0.7272	self-harm/intent	True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0.0005	self-harm/instructions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b="1" dirty="0">
                <a:highlight>
                  <a:srgbClr val="FFFF00"/>
                </a:highlight>
                <a:latin typeface="Monaco" pitchFamily="2" charset="77"/>
              </a:rPr>
              <a:t>0.8562	self-harm	True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sexual/minors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0.0025	violence/graphic	False</a:t>
            </a:r>
            <a:endParaRPr lang="en-US" sz="1200" b="1" dirty="0">
              <a:latin typeface="Monac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B4D4D-CB1C-FC5D-080D-EC7B4481F973}"/>
              </a:ext>
            </a:extLst>
          </p:cNvPr>
          <p:cNvSpPr txBox="1"/>
          <p:nvPr/>
        </p:nvSpPr>
        <p:spPr>
          <a:xfrm>
            <a:off x="351692" y="418011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year: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5730C-9F4E-8434-357B-A4E374BBEFED}"/>
              </a:ext>
            </a:extLst>
          </p:cNvPr>
          <p:cNvSpPr txBox="1"/>
          <p:nvPr/>
        </p:nvSpPr>
        <p:spPr>
          <a:xfrm>
            <a:off x="6452717" y="412149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year:</a:t>
            </a:r>
          </a:p>
        </p:txBody>
      </p:sp>
    </p:spTree>
    <p:extLst>
      <p:ext uri="{BB962C8B-B14F-4D97-AF65-F5344CB8AC3E}">
        <p14:creationId xmlns:p14="http://schemas.microsoft.com/office/powerpoint/2010/main" val="392032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CE110-B71A-D06F-62E4-1BB98ADAA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ED75-DC43-163E-E074-D41E8A0A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Moderation: </a:t>
            </a:r>
            <a:r>
              <a:rPr lang="en-US" sz="2400" b="1" dirty="0">
                <a:latin typeface="Monaco" pitchFamily="2" charset="77"/>
              </a:rPr>
              <a:t>I hate pancakes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8F709-12ED-EAF3-9BC1-31D4B029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D69733-0A19-AD57-42B1-53D1205DF48A}"/>
              </a:ext>
            </a:extLst>
          </p:cNvPr>
          <p:cNvSpPr txBox="1">
            <a:spLocks/>
          </p:cNvSpPr>
          <p:nvPr/>
        </p:nvSpPr>
        <p:spPr>
          <a:xfrm>
            <a:off x="7577452" y="2298884"/>
            <a:ext cx="4172420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0.0062	harassment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harassment_threatening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hate_threatening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illicit_violent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0.0005	</a:t>
            </a:r>
            <a:r>
              <a:rPr lang="en-US" sz="1200" dirty="0" err="1">
                <a:latin typeface="Monaco" pitchFamily="2" charset="77"/>
              </a:rPr>
              <a:t>self_harm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self_harm_instructions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</a:t>
            </a:r>
            <a:r>
              <a:rPr lang="en-US" sz="1200" dirty="0" err="1">
                <a:latin typeface="Monaco" pitchFamily="2" charset="77"/>
              </a:rPr>
              <a:t>self_harm_intent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sexual_minors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0.0005	violence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violence_graphic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harassment/threatening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illicit/violent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self-harm/intent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self-harm/instructions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0.0005	self-harm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sexual/minors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violence/graphic	False</a:t>
            </a:r>
            <a:endParaRPr lang="en-US" sz="1200" b="1" dirty="0"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04FF6-384C-2D96-1B1F-FC695441197E}"/>
              </a:ext>
            </a:extLst>
          </p:cNvPr>
          <p:cNvSpPr txBox="1"/>
          <p:nvPr/>
        </p:nvSpPr>
        <p:spPr>
          <a:xfrm>
            <a:off x="743578" y="3326005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hate pancakes” Just stating a food preference.</a:t>
            </a:r>
          </a:p>
        </p:txBody>
      </p:sp>
    </p:spTree>
    <p:extLst>
      <p:ext uri="{BB962C8B-B14F-4D97-AF65-F5344CB8AC3E}">
        <p14:creationId xmlns:p14="http://schemas.microsoft.com/office/powerpoint/2010/main" val="376717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4573B-8F9E-B86B-13B7-952B09D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6C8C-0612-BFBF-FD9E-EA6326FC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Moderation: </a:t>
            </a:r>
            <a:r>
              <a:rPr lang="en-US" sz="2400" b="1" dirty="0">
                <a:latin typeface="Monaco" pitchFamily="2" charset="77"/>
              </a:rPr>
              <a:t>You are a pancake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FAD04-7B19-4C65-DB08-F1EAF069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4FE7A-B420-14DE-6663-24742EFABE15}"/>
              </a:ext>
            </a:extLst>
          </p:cNvPr>
          <p:cNvSpPr txBox="1">
            <a:spLocks/>
          </p:cNvSpPr>
          <p:nvPr/>
        </p:nvSpPr>
        <p:spPr>
          <a:xfrm>
            <a:off x="7577452" y="2298884"/>
            <a:ext cx="4172420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0.1081	harassment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0.0011	</a:t>
            </a:r>
            <a:r>
              <a:rPr lang="en-US" sz="1200" dirty="0" err="1">
                <a:latin typeface="Monaco" pitchFamily="2" charset="77"/>
              </a:rPr>
              <a:t>harassment_threatening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0.0001	hate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hate_threatening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illicit_violent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0.0074	</a:t>
            </a:r>
            <a:r>
              <a:rPr lang="en-US" sz="1200" dirty="0" err="1">
                <a:latin typeface="Monaco" pitchFamily="2" charset="77"/>
              </a:rPr>
              <a:t>self_harm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</a:t>
            </a:r>
            <a:r>
              <a:rPr lang="en-US" sz="1200" dirty="0" err="1">
                <a:latin typeface="Monaco" pitchFamily="2" charset="77"/>
              </a:rPr>
              <a:t>self_harm_instructions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0.0003	</a:t>
            </a:r>
            <a:r>
              <a:rPr lang="en-US" sz="1200" dirty="0" err="1">
                <a:latin typeface="Monaco" pitchFamily="2" charset="77"/>
              </a:rPr>
              <a:t>self_harm_intent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0.0001	sexual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sexual_minors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0.0228	violence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0.0016	</a:t>
            </a:r>
            <a:r>
              <a:rPr lang="en-US" sz="1200" dirty="0" err="1">
                <a:latin typeface="Monaco" pitchFamily="2" charset="77"/>
              </a:rPr>
              <a:t>violence_graphic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0.0011	harassment/threatening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illicit/violent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0.0003	self-harm/intent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self-harm/instructions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0.0074	self-harm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sexual/minors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0.0016	violence/graphic	False</a:t>
            </a:r>
            <a:endParaRPr lang="en-US" sz="1200" b="1" dirty="0"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01325-AAE9-611A-6634-B68421A44ED0}"/>
              </a:ext>
            </a:extLst>
          </p:cNvPr>
          <p:cNvSpPr txBox="1"/>
          <p:nvPr/>
        </p:nvSpPr>
        <p:spPr>
          <a:xfrm>
            <a:off x="743578" y="3326005"/>
            <a:ext cx="488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“You are a pancake.”  Not obviously bad.</a:t>
            </a:r>
          </a:p>
        </p:txBody>
      </p:sp>
    </p:spTree>
    <p:extLst>
      <p:ext uri="{BB962C8B-B14F-4D97-AF65-F5344CB8AC3E}">
        <p14:creationId xmlns:p14="http://schemas.microsoft.com/office/powerpoint/2010/main" val="1404840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C2673-AF1B-C206-9B68-EDFBE8DA7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339D-4BAD-20A2-B86D-1C696CDD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Moderation: </a:t>
            </a:r>
            <a:r>
              <a:rPr lang="en-US" sz="2400" b="1" dirty="0">
                <a:latin typeface="Monaco" pitchFamily="2" charset="77"/>
              </a:rPr>
              <a:t>I hate pancakes; you are a pancake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F81B2-EAD0-A648-92AB-C0F5F4AA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869DF1-9661-2F96-CF70-B37572FE0858}"/>
              </a:ext>
            </a:extLst>
          </p:cNvPr>
          <p:cNvSpPr txBox="1">
            <a:spLocks/>
          </p:cNvSpPr>
          <p:nvPr/>
        </p:nvSpPr>
        <p:spPr>
          <a:xfrm>
            <a:off x="7577452" y="2298884"/>
            <a:ext cx="4172420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highlight>
                  <a:srgbClr val="FFFF00"/>
                </a:highlight>
                <a:latin typeface="Monaco" pitchFamily="2" charset="77"/>
              </a:rPr>
              <a:t>0.6482	harassment	True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harassment_threatening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0.0072	hate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hate_threatening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illicit_violent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0.0005	</a:t>
            </a:r>
            <a:r>
              <a:rPr lang="en-US" sz="1200" dirty="0" err="1">
                <a:latin typeface="Monaco" pitchFamily="2" charset="77"/>
              </a:rPr>
              <a:t>self_harm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</a:t>
            </a:r>
            <a:r>
              <a:rPr lang="en-US" sz="1200" dirty="0" err="1">
                <a:latin typeface="Monaco" pitchFamily="2" charset="77"/>
              </a:rPr>
              <a:t>self_harm_instructions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</a:t>
            </a:r>
            <a:r>
              <a:rPr lang="en-US" sz="1200" dirty="0" err="1">
                <a:latin typeface="Monaco" pitchFamily="2" charset="77"/>
              </a:rPr>
              <a:t>self_harm_intent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sexual_minors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0.0005	violence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violence_graphic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harassment/threatening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illicit/violent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self-harm/intent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self-harm/instructions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0.0005	self-harm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sexual/minors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violence/graphic	False</a:t>
            </a:r>
            <a:endParaRPr lang="en-US" sz="1200" b="1" dirty="0"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0969-B5F0-114E-0178-807B2B24B60D}"/>
              </a:ext>
            </a:extLst>
          </p:cNvPr>
          <p:cNvSpPr txBox="1"/>
          <p:nvPr/>
        </p:nvSpPr>
        <p:spPr>
          <a:xfrm>
            <a:off x="994787" y="3949002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Ooh, I went TOO FAR</a:t>
            </a:r>
          </a:p>
        </p:txBody>
      </p:sp>
    </p:spTree>
    <p:extLst>
      <p:ext uri="{BB962C8B-B14F-4D97-AF65-F5344CB8AC3E}">
        <p14:creationId xmlns:p14="http://schemas.microsoft.com/office/powerpoint/2010/main" val="1412290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4AC35-4BA1-9761-5D6B-9FDB65C8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4D66-449A-5F1D-06D6-95B1181F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Moderation: </a:t>
            </a:r>
            <a:r>
              <a:rPr lang="en-US" sz="2400" b="1" dirty="0">
                <a:latin typeface="Monaco" pitchFamily="2" charset="77"/>
              </a:rPr>
              <a:t>You are a pancake. By the way, I hate pancakes.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46986-4ADA-8E26-18A0-01DF80F3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085DDF-1484-7705-2400-62295E3BB0DC}"/>
              </a:ext>
            </a:extLst>
          </p:cNvPr>
          <p:cNvSpPr txBox="1">
            <a:spLocks/>
          </p:cNvSpPr>
          <p:nvPr/>
        </p:nvSpPr>
        <p:spPr>
          <a:xfrm>
            <a:off x="7577452" y="2298884"/>
            <a:ext cx="4172420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0.2529	harassment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0.0009	</a:t>
            </a:r>
            <a:r>
              <a:rPr lang="en-US" sz="1200" dirty="0" err="1">
                <a:latin typeface="Monaco" pitchFamily="2" charset="77"/>
              </a:rPr>
              <a:t>harassment_threatening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0.0073	hate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hate_threatening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illicit_violent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0.0006	</a:t>
            </a:r>
            <a:r>
              <a:rPr lang="en-US" sz="1200" dirty="0" err="1">
                <a:latin typeface="Monaco" pitchFamily="2" charset="77"/>
              </a:rPr>
              <a:t>self_harm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</a:t>
            </a:r>
            <a:r>
              <a:rPr lang="en-US" sz="1200" dirty="0" err="1">
                <a:latin typeface="Monaco" pitchFamily="2" charset="77"/>
              </a:rPr>
              <a:t>self_harm_instructions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</a:t>
            </a:r>
            <a:r>
              <a:rPr lang="en-US" sz="1200" dirty="0" err="1">
                <a:latin typeface="Monaco" pitchFamily="2" charset="77"/>
              </a:rPr>
              <a:t>self_harm_intent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sexual_minors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0.0101	violence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violence_graphic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0.0009	harassment/threatening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illicit/violent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self-harm/intent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self-harm/instructions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0.0006	self-harm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sexual/minors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violence/graphic	False</a:t>
            </a:r>
            <a:endParaRPr lang="en-US" sz="1200" b="1" dirty="0"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7ACFC-9CCB-F008-C840-8BBB931AC423}"/>
              </a:ext>
            </a:extLst>
          </p:cNvPr>
          <p:cNvSpPr txBox="1"/>
          <p:nvPr/>
        </p:nvSpPr>
        <p:spPr>
          <a:xfrm>
            <a:off x="994787" y="3949002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as bad for some reason</a:t>
            </a:r>
          </a:p>
        </p:txBody>
      </p:sp>
    </p:spTree>
    <p:extLst>
      <p:ext uri="{BB962C8B-B14F-4D97-AF65-F5344CB8AC3E}">
        <p14:creationId xmlns:p14="http://schemas.microsoft.com/office/powerpoint/2010/main" val="3457015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F9ED8-B4A6-8934-91D9-78C09C65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5780-776F-24C1-93D9-FA5095A2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405864" cy="706964"/>
          </a:xfrm>
        </p:spPr>
        <p:txBody>
          <a:bodyPr/>
          <a:lstStyle/>
          <a:p>
            <a:r>
              <a:rPr lang="en-US" dirty="0"/>
              <a:t>Moderation: </a:t>
            </a:r>
            <a:r>
              <a:rPr lang="en-US" sz="2400" b="1" dirty="0">
                <a:latin typeface="Monaco" pitchFamily="2" charset="77"/>
              </a:rPr>
              <a:t>Image </a:t>
            </a:r>
            <a:r>
              <a:rPr lang="en-US" sz="2400" b="1" dirty="0" err="1">
                <a:latin typeface="Monaco" pitchFamily="2" charset="77"/>
              </a:rPr>
              <a:t>urls</a:t>
            </a:r>
            <a:r>
              <a:rPr lang="en-US" sz="2400" b="1" dirty="0">
                <a:latin typeface="Monaco" pitchFamily="2" charset="77"/>
              </a:rPr>
              <a:t> (controversial album covers)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E376E-9521-BFE5-73FF-44213789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D93B6D-D62D-0A05-7AC5-36E629A071D9}"/>
              </a:ext>
            </a:extLst>
          </p:cNvPr>
          <p:cNvSpPr txBox="1">
            <a:spLocks/>
          </p:cNvSpPr>
          <p:nvPr/>
        </p:nvSpPr>
        <p:spPr>
          <a:xfrm>
            <a:off x="7577452" y="2298884"/>
            <a:ext cx="4172420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harassment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harassment_threatening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hate_threatening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illicit_violent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0.0797	</a:t>
            </a:r>
            <a:r>
              <a:rPr lang="en-US" sz="1200" dirty="0" err="1">
                <a:latin typeface="Monaco" pitchFamily="2" charset="77"/>
              </a:rPr>
              <a:t>self_harm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</a:t>
            </a:r>
            <a:r>
              <a:rPr lang="en-US" sz="1200" dirty="0" err="1">
                <a:latin typeface="Monaco" pitchFamily="2" charset="77"/>
              </a:rPr>
              <a:t>self_harm_instructions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0.0003	</a:t>
            </a:r>
            <a:r>
              <a:rPr lang="en-US" sz="1200" dirty="0" err="1">
                <a:latin typeface="Monaco" pitchFamily="2" charset="77"/>
              </a:rPr>
              <a:t>self_harm_intent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0.0007	sexual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sexual_minors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0.4227	violence	True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0.1453	</a:t>
            </a:r>
            <a:r>
              <a:rPr lang="en-US" sz="1200" dirty="0" err="1">
                <a:latin typeface="Monaco" pitchFamily="2" charset="77"/>
              </a:rPr>
              <a:t>violence_graphic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harassment/threatening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illicit/violent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0.0003	self-harm/intent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0.0002	self-harm/instructions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0.0797	self-harm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sexual/minors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0.1453	violence/graphic	False</a:t>
            </a:r>
            <a:endParaRPr lang="en-US" sz="1200" b="1" dirty="0">
              <a:latin typeface="Monaco" pitchFamily="2" charset="77"/>
            </a:endParaRPr>
          </a:p>
        </p:txBody>
      </p:sp>
      <p:pic>
        <p:nvPicPr>
          <p:cNvPr id="7" name="Picture 6" descr="A person with a tag on his feet&#10;&#10;AI-generated content may be incorrect.">
            <a:extLst>
              <a:ext uri="{FF2B5EF4-FFF2-40B4-BE49-F238E27FC236}">
                <a16:creationId xmlns:a16="http://schemas.microsoft.com/office/drawing/2014/main" id="{55B9757D-EB18-3CB0-9DD7-B207C261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99" y="204735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61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FAEA2-C749-ACFC-C436-71D04B43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270A-7100-55CD-E5B2-3C4679DE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405864" cy="706964"/>
          </a:xfrm>
        </p:spPr>
        <p:txBody>
          <a:bodyPr/>
          <a:lstStyle/>
          <a:p>
            <a:r>
              <a:rPr lang="en-US" dirty="0"/>
              <a:t>Moderation: </a:t>
            </a:r>
            <a:r>
              <a:rPr lang="en-US" sz="2400" b="1" dirty="0">
                <a:latin typeface="Monaco" pitchFamily="2" charset="77"/>
              </a:rPr>
              <a:t>Image </a:t>
            </a:r>
            <a:r>
              <a:rPr lang="en-US" sz="2400" b="1" dirty="0" err="1">
                <a:latin typeface="Monaco" pitchFamily="2" charset="77"/>
              </a:rPr>
              <a:t>urls</a:t>
            </a:r>
            <a:r>
              <a:rPr lang="en-US" sz="2400" b="1" dirty="0">
                <a:latin typeface="Monaco" pitchFamily="2" charset="77"/>
              </a:rPr>
              <a:t> (controversial album covers)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42373-A221-ADE9-0455-62969704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1AEF1F-EC3F-F827-127C-AA4B55D86807}"/>
              </a:ext>
            </a:extLst>
          </p:cNvPr>
          <p:cNvSpPr txBox="1">
            <a:spLocks/>
          </p:cNvSpPr>
          <p:nvPr/>
        </p:nvSpPr>
        <p:spPr>
          <a:xfrm>
            <a:off x="7577452" y="2298884"/>
            <a:ext cx="4172420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harassment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harassment_threatening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hate_threatening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illicit_violent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0.0185	</a:t>
            </a:r>
            <a:r>
              <a:rPr lang="en-US" sz="1200" dirty="0" err="1">
                <a:latin typeface="Monaco" pitchFamily="2" charset="77"/>
              </a:rPr>
              <a:t>self_harm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0.0004	</a:t>
            </a:r>
            <a:r>
              <a:rPr lang="en-US" sz="1200" dirty="0" err="1">
                <a:latin typeface="Monaco" pitchFamily="2" charset="77"/>
              </a:rPr>
              <a:t>self_harm_instructions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0.0003	</a:t>
            </a:r>
            <a:r>
              <a:rPr lang="en-US" sz="1200" dirty="0" err="1">
                <a:latin typeface="Monaco" pitchFamily="2" charset="77"/>
              </a:rPr>
              <a:t>self_harm_intent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0.2058	sexual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</a:t>
            </a:r>
            <a:r>
              <a:rPr lang="en-US" sz="1200" dirty="0" err="1">
                <a:latin typeface="Monaco" pitchFamily="2" charset="77"/>
              </a:rPr>
              <a:t>sexual_minors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0.1245	violence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0.0164	</a:t>
            </a:r>
            <a:r>
              <a:rPr lang="en-US" sz="1200" dirty="0" err="1">
                <a:latin typeface="Monaco" pitchFamily="2" charset="77"/>
              </a:rPr>
              <a:t>violence_graphic</a:t>
            </a:r>
            <a:r>
              <a:rPr lang="en-US" sz="1200" dirty="0">
                <a:latin typeface="Monaco" pitchFamily="2" charset="77"/>
              </a:rPr>
              <a:t>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harassment/threatening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hate/threatening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illicit/violent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0.0003	self-harm/intent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0.0004	self-harm/instructions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0.0185	self-harm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0.0000	sexual/minors	False</a:t>
            </a:r>
          </a:p>
          <a:p>
            <a:pPr marL="0" indent="0">
              <a:spcBef>
                <a:spcPts val="200"/>
              </a:spcBef>
              <a:buFont typeface="Wingdings 3" charset="2"/>
              <a:buNone/>
            </a:pPr>
            <a:r>
              <a:rPr lang="en-US" sz="1200" dirty="0">
                <a:latin typeface="Monaco" pitchFamily="2" charset="77"/>
              </a:rPr>
              <a:t>0.0164	violence/graphic	False</a:t>
            </a:r>
            <a:endParaRPr lang="en-US" sz="1200" b="1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1F0FE-6BF4-0BC2-3EB3-50A68A2BED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8299" y="204735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0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AA97-A2E9-B3ED-AB95-4B44A1A8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679572"/>
            <a:ext cx="8761413" cy="706964"/>
          </a:xfrm>
        </p:spPr>
        <p:txBody>
          <a:bodyPr/>
          <a:lstStyle/>
          <a:p>
            <a:r>
              <a:rPr lang="en-US" dirty="0"/>
              <a:t>Technology Breeds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1A77B-CA82-7AA9-0685-E04BF65E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ChatGPT-4 in voice mode gives us a peek at the future of online shopping">
            <a:extLst>
              <a:ext uri="{FF2B5EF4-FFF2-40B4-BE49-F238E27FC236}">
                <a16:creationId xmlns:a16="http://schemas.microsoft.com/office/drawing/2014/main" id="{355604D7-A115-61BC-48EA-D74C5E56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84" y="2375452"/>
            <a:ext cx="7653032" cy="400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8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E4D0-5C14-6AC1-BC0D-0E05B86A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F062B-804D-5C70-987E-F8355499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AEA87-C034-CF31-A3A8-7E81B3B40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745" y="1225898"/>
            <a:ext cx="5480512" cy="4568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A86251-5D00-28F3-A502-6FDFA5F26578}"/>
              </a:ext>
            </a:extLst>
          </p:cNvPr>
          <p:cNvSpPr txBox="1"/>
          <p:nvPr/>
        </p:nvSpPr>
        <p:spPr>
          <a:xfrm>
            <a:off x="9332001" y="5803478"/>
            <a:ext cx="284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www.techcrunch.com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5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B858-5D07-9C24-8B74-92D3C1BB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B1670-482A-C4EB-AE15-DEB5FAD9F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482" y="3124047"/>
            <a:ext cx="8825659" cy="3416300"/>
          </a:xfrm>
        </p:spPr>
        <p:txBody>
          <a:bodyPr/>
          <a:lstStyle/>
          <a:p>
            <a:r>
              <a:rPr lang="en-US" dirty="0"/>
              <a:t>Plagiarism</a:t>
            </a:r>
          </a:p>
          <a:p>
            <a:r>
              <a:rPr lang="en-US" dirty="0"/>
              <a:t>Copyright violation</a:t>
            </a:r>
          </a:p>
          <a:p>
            <a:r>
              <a:rPr lang="en-US" dirty="0"/>
              <a:t>Replacing a human writer, graphic designer, … researcher?</a:t>
            </a:r>
          </a:p>
          <a:p>
            <a:r>
              <a:rPr lang="en-US" dirty="0"/>
              <a:t>Using it as a crutch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6FE4-8B95-ECAE-09DC-522AB2D8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42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CE3E-66BC-A9A6-22A1-440D7FE6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issues: replacing a human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653D-7277-BE8A-E226-7AD2BA0B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AI instead of paying a professional</a:t>
            </a:r>
          </a:p>
          <a:p>
            <a:r>
              <a:rPr lang="en-US" dirty="0"/>
              <a:t>Agreement from Writers strike</a:t>
            </a:r>
          </a:p>
          <a:p>
            <a:pPr lvl="1"/>
            <a:r>
              <a:rPr lang="en-US" dirty="0"/>
              <a:t>“studios ‘cannot use AI to write scripts or to edit scripts that have already been written by a writer’”</a:t>
            </a:r>
          </a:p>
          <a:p>
            <a:pPr lvl="1"/>
            <a:r>
              <a:rPr lang="en-US" dirty="0"/>
              <a:t>“prevents studios from treating AI-generated content as ‘source material’” [then] adapt for a lower fee and less credit than a fully original script.”	</a:t>
            </a:r>
          </a:p>
          <a:p>
            <a:r>
              <a:rPr lang="en-US" dirty="0"/>
              <a:t>Graphic Design</a:t>
            </a:r>
          </a:p>
          <a:p>
            <a:pPr lvl="1"/>
            <a:r>
              <a:rPr lang="en-US" dirty="0"/>
              <a:t>DALL-E</a:t>
            </a:r>
          </a:p>
          <a:p>
            <a:pPr lvl="1"/>
            <a:r>
              <a:rPr lang="en-US" dirty="0"/>
              <a:t>Adobe Firefly</a:t>
            </a:r>
          </a:p>
          <a:p>
            <a:pPr lvl="1"/>
            <a:r>
              <a:rPr lang="en-US" dirty="0"/>
              <a:t>Adobe Illustrator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12B7A-C152-E2D9-9F97-697E0EAF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383A4-1983-4540-C2A2-7EC9A2D90CE1}"/>
              </a:ext>
            </a:extLst>
          </p:cNvPr>
          <p:cNvSpPr txBox="1"/>
          <p:nvPr/>
        </p:nvSpPr>
        <p:spPr>
          <a:xfrm>
            <a:off x="3591339" y="6453588"/>
            <a:ext cx="11946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Guardian. (2023, October 1). Hollywood writers strike over artificial intelligence. http://</a:t>
            </a:r>
            <a:r>
              <a:rPr lang="en-US" sz="1200" dirty="0" err="1"/>
              <a:t>tinyurl.com</a:t>
            </a:r>
            <a:r>
              <a:rPr lang="en-US" sz="1200" dirty="0"/>
              <a:t>/</a:t>
            </a:r>
            <a:r>
              <a:rPr lang="en-US" sz="1200" dirty="0" err="1"/>
              <a:t>wga</a:t>
            </a:r>
            <a:r>
              <a:rPr lang="en-US" sz="1200" dirty="0"/>
              <a:t>-strike</a:t>
            </a:r>
          </a:p>
        </p:txBody>
      </p:sp>
    </p:spTree>
    <p:extLst>
      <p:ext uri="{BB962C8B-B14F-4D97-AF65-F5344CB8AC3E}">
        <p14:creationId xmlns:p14="http://schemas.microsoft.com/office/powerpoint/2010/main" val="31212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ACE-81A5-6BC5-0851-8D82EDEA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issues: Copyright violation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23306-919B-0F2F-C8A2-C42B0289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Copyright is a type of intellectual property that protects original works of authorship as soon as an author fixes the work in a tangible form of expression. - </a:t>
            </a:r>
            <a:r>
              <a:rPr lang="en-US" dirty="0" err="1"/>
              <a:t>www.copyright.gov</a:t>
            </a:r>
            <a:endParaRPr lang="en-US" dirty="0"/>
          </a:p>
          <a:p>
            <a:r>
              <a:rPr lang="en-US" dirty="0"/>
              <a:t>New York Times lawsuit against </a:t>
            </a:r>
            <a:r>
              <a:rPr lang="en-US" dirty="0" err="1"/>
              <a:t>openAI</a:t>
            </a:r>
            <a:r>
              <a:rPr lang="en-US" dirty="0"/>
              <a:t> and Microsoft: </a:t>
            </a:r>
          </a:p>
          <a:p>
            <a:pPr marL="0" indent="0">
              <a:buNone/>
            </a:pPr>
            <a:r>
              <a:rPr lang="en-US" dirty="0"/>
              <a:t>‘…OpenAI spits out text that matches Times articles verbatim. The Times provides 100 examples of such “regurgitation” in the lawsuit…’ – </a:t>
            </a:r>
            <a:r>
              <a:rPr lang="en-US" dirty="0" err="1"/>
              <a:t>vox.com</a:t>
            </a:r>
            <a:r>
              <a:rPr lang="en-US" dirty="0"/>
              <a:t> </a:t>
            </a:r>
            <a:r>
              <a:rPr lang="en-US" i="1" dirty="0"/>
              <a:t>2024</a:t>
            </a:r>
          </a:p>
          <a:p>
            <a:pPr marL="0" indent="0">
              <a:buNone/>
            </a:pPr>
            <a:r>
              <a:rPr lang="en-US" dirty="0"/>
              <a:t>“  ‘Substitutional’ … meaning that ChatGPT and Bing have become, for some people, a substitute for the publisher’s original work.” – </a:t>
            </a:r>
            <a:r>
              <a:rPr lang="en-US" dirty="0" err="1"/>
              <a:t>NPR.org</a:t>
            </a:r>
            <a:r>
              <a:rPr lang="en-US" dirty="0"/>
              <a:t> </a:t>
            </a:r>
            <a:r>
              <a:rPr lang="en-US" i="1" dirty="0"/>
              <a:t>Jan 24</a:t>
            </a:r>
            <a:r>
              <a:rPr lang="en-US" i="1" baseline="30000" dirty="0"/>
              <a:t>th</a:t>
            </a:r>
            <a:r>
              <a:rPr lang="en-US" i="1" dirty="0"/>
              <a:t>.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C9D98-399A-E78A-71D3-30C85859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FA4B-4C3E-3A10-75A6-44C345DD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issues: Copyright vs. Fair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976BF-E8D1-76C0-DF87-BC20CE45D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6936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Lawyers for ChatGPT claim fair use. What is “fair use”?</a:t>
            </a:r>
          </a:p>
          <a:p>
            <a:r>
              <a:rPr lang="en-US" dirty="0"/>
              <a:t>Allows copyrighted material to be used for things like “educational, research, or commentary purposes.”</a:t>
            </a:r>
          </a:p>
          <a:p>
            <a:r>
              <a:rPr lang="en-US" dirty="0"/>
              <a:t>Aside: Are scientific papers under copyright? Do we reference them with fair use?</a:t>
            </a:r>
          </a:p>
          <a:p>
            <a:r>
              <a:rPr lang="en-US" dirty="0"/>
              <a:t>Authors retain copyright of their research manuscripts and receive clear credit for, and ownership of their work. Generally, authors will be asked to grant non-exclusive rights to Springer Nature to publish, reproduce, copy and distribute. - </a:t>
            </a:r>
            <a:r>
              <a:rPr lang="en-US" sz="1200" dirty="0">
                <a:hlinkClick r:id="rId2"/>
              </a:rPr>
              <a:t>https://support.nature.com/en/support/solutions/articles/6000080095-author-copyrights-information</a:t>
            </a:r>
            <a:endParaRPr lang="en-US" sz="1200" dirty="0"/>
          </a:p>
          <a:p>
            <a:r>
              <a:rPr lang="en-US" dirty="0"/>
              <a:t>Open Access = Creative Commons license. Allows copyright holders to retain the copyright to their works while giving the public permission to use those works under certain conditions. … in order to grant a CC license to a work you must hold the copyright. - </a:t>
            </a:r>
            <a:r>
              <a:rPr lang="en-US" sz="1300" dirty="0"/>
              <a:t>https://</a:t>
            </a:r>
            <a:r>
              <a:rPr lang="en-US" sz="1300" dirty="0" err="1"/>
              <a:t>copyright.psu.edu</a:t>
            </a:r>
            <a:r>
              <a:rPr lang="en-US" sz="1300" dirty="0"/>
              <a:t>/copyright-basics/creative-commons/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564A2-0E6E-686A-9C10-CD242658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7D6FD-E1DC-80E5-9877-3692B7045502}"/>
              </a:ext>
            </a:extLst>
          </p:cNvPr>
          <p:cNvSpPr txBox="1"/>
          <p:nvPr/>
        </p:nvSpPr>
        <p:spPr>
          <a:xfrm>
            <a:off x="1765955" y="6510149"/>
            <a:ext cx="10426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Npr.org</a:t>
            </a:r>
            <a:r>
              <a:rPr lang="en-US" sz="1200" dirty="0"/>
              <a:t>. (2025, Jan 24). ‘The New York Times’ takes OpenAI to court. ChatGPT’s future could be on the line. https://</a:t>
            </a:r>
            <a:r>
              <a:rPr lang="en-US" sz="1200" dirty="0" err="1"/>
              <a:t>tinyurl.com</a:t>
            </a:r>
            <a:r>
              <a:rPr lang="en-US" sz="1200" dirty="0"/>
              <a:t>/</a:t>
            </a:r>
            <a:r>
              <a:rPr lang="en-US" sz="1200" dirty="0" err="1"/>
              <a:t>Nprchatgpt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068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9148-BE2F-7F2C-3F70-FEF7EC94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Issues: Plagiarism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D5004-6D58-F96D-8B6D-963199357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AI off as your own work</a:t>
            </a:r>
          </a:p>
          <a:p>
            <a:r>
              <a:rPr lang="en-US" dirty="0"/>
              <a:t>Misrepresents your qualifications</a:t>
            </a:r>
          </a:p>
          <a:p>
            <a:r>
              <a:rPr lang="en-US" dirty="0"/>
              <a:t>Misrepresents your sincerity</a:t>
            </a:r>
          </a:p>
          <a:p>
            <a:r>
              <a:rPr lang="en-US" dirty="0"/>
              <a:t>Violates academic integrity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8F59-DE76-17EB-64F2-7B2CE86DA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79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9E78-66E3-A7F5-1DF1-6E61A5A2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772-4ED8-39D5-D993-6F3C50372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99DA2-43FE-4993-6A64-80BFFE53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90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F81AA-738E-0FAF-980A-ABE1426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Create 3 dialogs from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2ED51-D77E-F81D-9F56-C7AC0E325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/>
              </a:rPr>
              <a:t>https://platform.openai.com/docs/examples</a:t>
            </a:r>
            <a:endParaRPr lang="en-US" dirty="0"/>
          </a:p>
          <a:p>
            <a:r>
              <a:rPr lang="en-US" dirty="0"/>
              <a:t>Choose an example prompt, then</a:t>
            </a:r>
          </a:p>
          <a:p>
            <a:pPr lvl="1"/>
            <a:r>
              <a:rPr lang="en-US" dirty="0"/>
              <a:t>copy/paste it into your own, new chat, </a:t>
            </a:r>
          </a:p>
          <a:p>
            <a:pPr lvl="1"/>
            <a:r>
              <a:rPr lang="en-US" dirty="0"/>
              <a:t>Make changes to what you’re requesting</a:t>
            </a:r>
          </a:p>
          <a:p>
            <a:pPr lvl="1"/>
            <a:r>
              <a:rPr lang="en-US" dirty="0"/>
              <a:t>Give it new data (make changes yourself, or find some more)</a:t>
            </a:r>
          </a:p>
          <a:p>
            <a:r>
              <a:rPr lang="en-US" dirty="0"/>
              <a:t>Record the chat dialog using “share-&gt;create link”</a:t>
            </a:r>
          </a:p>
          <a:p>
            <a:r>
              <a:rPr lang="en-US" dirty="0"/>
              <a:t>Do 3 of these, each from a different category of the examples: Extract/Generate/Transform/Code/Natural Language/Structured Data</a:t>
            </a:r>
          </a:p>
          <a:p>
            <a:r>
              <a:rPr lang="en-US" dirty="0"/>
              <a:t>Example. Create a dialog with a Code, a Generate, and an Extract example.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1AA8D-9A8E-2AD5-72EB-B7B79A47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20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E8E4-85A8-A0F3-D44F-F8DDEF02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learn R/RStudio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499C6-745E-717D-4EF2-6FDD0851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Have a dialog with </a:t>
            </a:r>
            <a:r>
              <a:rPr lang="en-US" dirty="0" err="1"/>
              <a:t>chatGPT</a:t>
            </a:r>
            <a:r>
              <a:rPr lang="en-US" dirty="0"/>
              <a:t> to learn R/RStudio. Share chat link at the end.</a:t>
            </a:r>
          </a:p>
          <a:p>
            <a:pPr lvl="1"/>
            <a:r>
              <a:rPr lang="en-US" dirty="0"/>
              <a:t>Start a new chat</a:t>
            </a:r>
          </a:p>
          <a:p>
            <a:pPr lvl="1"/>
            <a:r>
              <a:rPr lang="en-US" dirty="0"/>
              <a:t>Prompt: </a:t>
            </a:r>
            <a:r>
              <a:rPr lang="en-US" i="1" dirty="0"/>
              <a:t>I want to learn the program RStudio and am new to it</a:t>
            </a:r>
          </a:p>
          <a:p>
            <a:pPr lvl="1"/>
            <a:r>
              <a:rPr lang="en-US" dirty="0"/>
              <a:t>Ask questions about R or RStudio. Ask it to produce exercises for you. Learn at your own pace and follow your curiosity.</a:t>
            </a:r>
          </a:p>
          <a:p>
            <a:pPr lvl="1"/>
            <a:r>
              <a:rPr lang="en-US" dirty="0"/>
              <a:t>Note: If you are proficient with RStudio, try something else: e.g.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r>
              <a:rPr lang="en-US" dirty="0"/>
              <a:t>Turn in: a link to your chat</a:t>
            </a:r>
          </a:p>
          <a:p>
            <a:r>
              <a:rPr lang="en-US" dirty="0"/>
              <a:t>Answer questions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Question: Are the instructions working/valid?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Question: What is good about this method of learning? What doesn’t work?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A83BE-9855-83B9-AE1B-E37CDC78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57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1894-A335-88F1-BF7C-BB3321F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“chat” of </a:t>
            </a:r>
            <a:r>
              <a:rPr lang="en-US" dirty="0" err="1"/>
              <a:t>chatGPT</a:t>
            </a:r>
            <a:endParaRPr lang="en-US" dirty="0"/>
          </a:p>
        </p:txBody>
      </p:sp>
      <p:pic>
        <p:nvPicPr>
          <p:cNvPr id="6" name="Content Placeholder 5" descr="Speech outline">
            <a:extLst>
              <a:ext uri="{FF2B5EF4-FFF2-40B4-BE49-F238E27FC236}">
                <a16:creationId xmlns:a16="http://schemas.microsoft.com/office/drawing/2014/main" id="{18CCDBB5-7F85-3B60-916C-1D942BA29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2384" y="3442385"/>
            <a:ext cx="3505825" cy="914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B3091-FECC-6CDD-9504-1E52097B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Graphic 7" descr="Speech outline">
            <a:extLst>
              <a:ext uri="{FF2B5EF4-FFF2-40B4-BE49-F238E27FC236}">
                <a16:creationId xmlns:a16="http://schemas.microsoft.com/office/drawing/2014/main" id="{5555A0B6-B70A-23B7-EE3E-151A84EAB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3442385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148D39-61C0-3E51-75B3-2FE05DE704AC}"/>
              </a:ext>
            </a:extLst>
          </p:cNvPr>
          <p:cNvSpPr txBox="1"/>
          <p:nvPr/>
        </p:nvSpPr>
        <p:spPr>
          <a:xfrm>
            <a:off x="7990255" y="3640777"/>
            <a:ext cx="21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all of my work</a:t>
            </a:r>
          </a:p>
        </p:txBody>
      </p:sp>
      <p:pic>
        <p:nvPicPr>
          <p:cNvPr id="10" name="Content Placeholder 5" descr="Speech outline">
            <a:extLst>
              <a:ext uri="{FF2B5EF4-FFF2-40B4-BE49-F238E27FC236}">
                <a16:creationId xmlns:a16="http://schemas.microsoft.com/office/drawing/2014/main" id="{D22B5198-B9A4-1CF0-0FCD-71E023821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5386" y="3038969"/>
            <a:ext cx="3505825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718417-896A-14A2-9B90-F5944E7CF041}"/>
              </a:ext>
            </a:extLst>
          </p:cNvPr>
          <p:cNvSpPr txBox="1"/>
          <p:nvPr/>
        </p:nvSpPr>
        <p:spPr>
          <a:xfrm>
            <a:off x="352485" y="3237361"/>
            <a:ext cx="21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Tell me about…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2EBDE5-C617-6C90-3C95-BDACCB493A9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68845" y="4633784"/>
            <a:ext cx="75640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878A42-6543-229B-9795-BF5B5A53E2A1}"/>
              </a:ext>
            </a:extLst>
          </p:cNvPr>
          <p:cNvSpPr txBox="1"/>
          <p:nvPr/>
        </p:nvSpPr>
        <p:spPr>
          <a:xfrm>
            <a:off x="500360" y="5174966"/>
            <a:ext cx="290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Basically a search engine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CBA7C-D274-E81D-8B23-0B087CC7093E}"/>
              </a:ext>
            </a:extLst>
          </p:cNvPr>
          <p:cNvSpPr txBox="1"/>
          <p:nvPr/>
        </p:nvSpPr>
        <p:spPr>
          <a:xfrm>
            <a:off x="1046209" y="4449118"/>
            <a:ext cx="92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8468DD-FF19-B892-049A-35B7426C3E98}"/>
              </a:ext>
            </a:extLst>
          </p:cNvPr>
          <p:cNvSpPr txBox="1"/>
          <p:nvPr/>
        </p:nvSpPr>
        <p:spPr>
          <a:xfrm>
            <a:off x="9532923" y="4449118"/>
            <a:ext cx="92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3A4E6-BB9F-E160-A881-2E2F025230A1}"/>
              </a:ext>
            </a:extLst>
          </p:cNvPr>
          <p:cNvSpPr txBox="1"/>
          <p:nvPr/>
        </p:nvSpPr>
        <p:spPr>
          <a:xfrm>
            <a:off x="5450811" y="3652574"/>
            <a:ext cx="31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7EF1D-3D17-7D97-1608-DB282551BF86}"/>
              </a:ext>
            </a:extLst>
          </p:cNvPr>
          <p:cNvSpPr txBox="1"/>
          <p:nvPr/>
        </p:nvSpPr>
        <p:spPr>
          <a:xfrm>
            <a:off x="7990254" y="5174966"/>
            <a:ext cx="290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Plagiarism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3925E-B014-9984-FBEF-704E70E093B1}"/>
              </a:ext>
            </a:extLst>
          </p:cNvPr>
          <p:cNvSpPr txBox="1"/>
          <p:nvPr/>
        </p:nvSpPr>
        <p:spPr>
          <a:xfrm>
            <a:off x="4627112" y="5174966"/>
            <a:ext cx="214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Constructive use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C3F4C5AC-3D6E-D1F7-C3E9-92D2051D15F0}"/>
              </a:ext>
            </a:extLst>
          </p:cNvPr>
          <p:cNvSpPr/>
          <p:nvPr/>
        </p:nvSpPr>
        <p:spPr>
          <a:xfrm rot="10800000">
            <a:off x="5750884" y="4449118"/>
            <a:ext cx="172837" cy="18466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AA97-A2E9-B3ED-AB95-4B44A1A8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34" y="475722"/>
            <a:ext cx="8761413" cy="706964"/>
          </a:xfrm>
        </p:spPr>
        <p:txBody>
          <a:bodyPr/>
          <a:lstStyle/>
          <a:p>
            <a:r>
              <a:rPr lang="en-US" dirty="0"/>
              <a:t>The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1A77B-CA82-7AA9-0685-E04BF65E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ECEF6-68A0-4BEE-973D-10DA8A02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274" y="1492606"/>
            <a:ext cx="7772400" cy="53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4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9292-D066-09AC-849E-6F16A137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trained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22A4-8574-517E-3845-78A78F1A0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406" y="2467480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 Crawl (</a:t>
            </a:r>
            <a:r>
              <a:rPr lang="en-US" dirty="0">
                <a:hlinkClick r:id="rId2"/>
              </a:rPr>
              <a:t>https://commoncrawl.org</a:t>
            </a:r>
            <a:r>
              <a:rPr lang="en-US" dirty="0"/>
              <a:t>) – open source dataset of the internet &gt; 120 TB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21445-E827-8131-9DB9-C8ED5C857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C2E0C-C2E6-EB32-6815-2E4ED01B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731" y="3436010"/>
            <a:ext cx="4379843" cy="255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FB06BD-7DB6-A3AC-1CEB-561A5DC96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406" y="3295280"/>
            <a:ext cx="364536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8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31D4-DA07-A724-FE6C-EDAAFF0B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Output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B09A4-8613-FD9E-53F8-4DBA1CC63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986143"/>
          </a:xfrm>
        </p:spPr>
        <p:txBody>
          <a:bodyPr>
            <a:normAutofit/>
          </a:bodyPr>
          <a:lstStyle/>
          <a:p>
            <a:r>
              <a:rPr lang="en-US" dirty="0"/>
              <a:t>Also books, news articles (see NYT lawsuit)</a:t>
            </a:r>
          </a:p>
          <a:p>
            <a:r>
              <a:rPr lang="en-US" dirty="0"/>
              <a:t>The following is from asking </a:t>
            </a:r>
            <a:r>
              <a:rPr lang="en-US" dirty="0" err="1"/>
              <a:t>chatGPT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Text converted to tokenized input sequence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Add positional information (records token order)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Multi-head self attention (weighting)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Normalization / Feedforward / Layer Normalization</a:t>
            </a:r>
          </a:p>
          <a:p>
            <a:r>
              <a:rPr lang="en-US" dirty="0"/>
              <a:t>Generating Responses</a:t>
            </a:r>
          </a:p>
          <a:p>
            <a:pPr lvl="1"/>
            <a:r>
              <a:rPr lang="en-US" dirty="0"/>
              <a:t>Starts with </a:t>
            </a:r>
            <a:r>
              <a:rPr lang="en-US" b="1" dirty="0"/>
              <a:t>the prompt</a:t>
            </a:r>
          </a:p>
          <a:p>
            <a:pPr lvl="1"/>
            <a:r>
              <a:rPr lang="en-US" dirty="0"/>
              <a:t>Language Understanding Component – convert to input sequence</a:t>
            </a:r>
          </a:p>
          <a:p>
            <a:pPr lvl="1"/>
            <a:r>
              <a:rPr lang="en-US" dirty="0"/>
              <a:t>Generate and score possible responses, use chat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E3FF9-72CE-BEFC-D906-C62AD096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1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A748-3EB4-5CCE-BD45-0EC00F13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AD484-881C-F0AB-08E0-DCA02195C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9459" y="1176634"/>
            <a:ext cx="8825659" cy="34163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platform.openai.com</a:t>
            </a:r>
            <a:r>
              <a:rPr lang="en-US" dirty="0">
                <a:solidFill>
                  <a:schemeClr val="bg1"/>
                </a:solidFill>
              </a:rPr>
              <a:t>/docs/examples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A192A-55DB-EDCF-0BCC-F7E5445C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A4FEC8-8E2B-F758-0984-52441341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09" y="2283043"/>
            <a:ext cx="4589558" cy="3950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4918CC-3814-5C39-1954-1E6826FA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59" y="2192608"/>
            <a:ext cx="6133682" cy="45749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7DD4F9-FB91-AE36-0AF0-CFDC9F2EC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674" y="2192607"/>
            <a:ext cx="6079557" cy="36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0326-FC86-FA96-EDE6-FBB44A20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486250" cy="706964"/>
          </a:xfrm>
        </p:spPr>
        <p:txBody>
          <a:bodyPr/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platform.openai.com</a:t>
            </a:r>
            <a:r>
              <a:rPr lang="en-US" sz="2800" dirty="0"/>
              <a:t>/docs/guides/prompt-engineering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D5778-A38A-11B6-31E8-AC0141D0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9DF5495-B132-C0F8-53CA-A07FD5C8F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937428"/>
              </p:ext>
            </p:extLst>
          </p:nvPr>
        </p:nvGraphicFramePr>
        <p:xfrm>
          <a:off x="2036466" y="2587343"/>
          <a:ext cx="8119068" cy="3577895"/>
        </p:xfrm>
        <a:graphic>
          <a:graphicData uri="http://schemas.openxmlformats.org/drawingml/2006/table">
            <a:tbl>
              <a:tblPr/>
              <a:tblGrid>
                <a:gridCol w="4059534">
                  <a:extLst>
                    <a:ext uri="{9D8B030D-6E8A-4147-A177-3AD203B41FA5}">
                      <a16:colId xmlns:a16="http://schemas.microsoft.com/office/drawing/2014/main" val="4127246859"/>
                    </a:ext>
                  </a:extLst>
                </a:gridCol>
                <a:gridCol w="4059534">
                  <a:extLst>
                    <a:ext uri="{9D8B030D-6E8A-4147-A177-3AD203B41FA5}">
                      <a16:colId xmlns:a16="http://schemas.microsoft.com/office/drawing/2014/main" val="3898752618"/>
                    </a:ext>
                  </a:extLst>
                </a:gridCol>
              </a:tblGrid>
              <a:tr h="136690">
                <a:tc>
                  <a:txBody>
                    <a:bodyPr/>
                    <a:lstStyle/>
                    <a:p>
                      <a:pPr algn="l" fontAlgn="b">
                        <a:lnSpc>
                          <a:spcPts val="1200"/>
                        </a:lnSpc>
                      </a:pPr>
                      <a:endParaRPr lang="en-US" sz="1200" b="1" cap="all">
                        <a:effectLst/>
                      </a:endParaRPr>
                    </a:p>
                  </a:txBody>
                  <a:tcPr marL="45563" marR="37969" marT="22782" marB="3796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ts val="1200"/>
                        </a:lnSpc>
                      </a:pPr>
                      <a:endParaRPr lang="en-US" sz="1200" b="1" cap="all">
                        <a:effectLst/>
                      </a:endParaRPr>
                    </a:p>
                  </a:txBody>
                  <a:tcPr marL="37969" marR="45563" marT="22782" marB="3796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93891"/>
                  </a:ext>
                </a:extLst>
              </a:tr>
              <a:tr h="181304"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200" b="1" dirty="0">
                          <a:effectLst/>
                        </a:rPr>
                        <a:t>Worse</a:t>
                      </a:r>
                    </a:p>
                  </a:txBody>
                  <a:tcPr marL="45563" marR="37969" marT="37969" marB="379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200" b="1" dirty="0">
                          <a:effectLst/>
                        </a:rPr>
                        <a:t>Better</a:t>
                      </a:r>
                    </a:p>
                  </a:txBody>
                  <a:tcPr marL="37969" marR="45563" marT="37969" marB="379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118388"/>
                  </a:ext>
                </a:extLst>
              </a:tr>
              <a:tr h="845769"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200">
                          <a:effectLst/>
                        </a:rPr>
                        <a:t>How do I add numbers in Excel?</a:t>
                      </a:r>
                    </a:p>
                  </a:txBody>
                  <a:tcPr marL="45563" marR="37969" marT="37969" marB="379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200" dirty="0">
                          <a:effectLst/>
                        </a:rPr>
                        <a:t>How do I add up a row of dollar amounts in Excel? I want to do this automatically for a whole sheet of rows with all the totals ending up on the right in a column called "Total".</a:t>
                      </a:r>
                    </a:p>
                  </a:txBody>
                  <a:tcPr marL="37969" marR="45563" marT="37969" marB="379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280117"/>
                  </a:ext>
                </a:extLst>
              </a:tr>
              <a:tr h="466075"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200">
                          <a:effectLst/>
                        </a:rPr>
                        <a:t>Who’s president?</a:t>
                      </a:r>
                    </a:p>
                  </a:txBody>
                  <a:tcPr marL="45563" marR="37969" marT="37969" marB="379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200">
                          <a:effectLst/>
                        </a:rPr>
                        <a:t>Who was the president of Mexico in 2021, and how frequently are elections held?</a:t>
                      </a:r>
                    </a:p>
                  </a:txBody>
                  <a:tcPr marL="37969" marR="45563" marT="37969" marB="379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775115"/>
                  </a:ext>
                </a:extLst>
              </a:tr>
              <a:tr h="845769"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200">
                          <a:effectLst/>
                        </a:rPr>
                        <a:t>Write code to calculate the Fibonacci sequence.</a:t>
                      </a:r>
                    </a:p>
                  </a:txBody>
                  <a:tcPr marL="45563" marR="37969" marT="37969" marB="379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200">
                          <a:effectLst/>
                        </a:rPr>
                        <a:t>Write a TypeScript function to efficiently calculate the Fibonacci sequence. Comment the code liberally to explain what each piece does and why it's written that way.</a:t>
                      </a:r>
                    </a:p>
                  </a:txBody>
                  <a:tcPr marL="37969" marR="45563" marT="37969" marB="379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00201"/>
                  </a:ext>
                </a:extLst>
              </a:tr>
              <a:tr h="940693"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200">
                          <a:effectLst/>
                        </a:rPr>
                        <a:t>Summarize the meeting notes.</a:t>
                      </a:r>
                    </a:p>
                  </a:txBody>
                  <a:tcPr marL="45563" marR="37969" marT="37969" marB="379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200" dirty="0">
                          <a:effectLst/>
                        </a:rPr>
                        <a:t>Summarize the meeting notes in a single paragraph. Then write a markdown list of the speakers and each of their key points. Finally, list the next steps or action items suggested by the speakers, if any.</a:t>
                      </a:r>
                    </a:p>
                  </a:txBody>
                  <a:tcPr marL="37969" marR="45563" marT="37969" marB="379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66271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B70E53C-92D2-4BA3-A376-6E8D6C16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081285" y="51628"/>
            <a:ext cx="32690109" cy="3539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53740"/>
                </a:solidFill>
                <a:effectLst/>
                <a:latin typeface="Söhne"/>
              </a:rPr>
              <a:t>Tactic: Include details in your query to get more relevant answers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53740"/>
                </a:solidFill>
                <a:effectLst/>
                <a:latin typeface="Söhne"/>
              </a:rPr>
              <a:t>In order to get a highly relevant response, make sure that requests provide any important details or context. Otherwise you are leaving it up to the model to guess what you mean.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89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8D2C-C841-E61A-9ED5-31F10050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6237-EE3E-DA6D-76B2-4D5873937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Generated response is not based on fact</a:t>
            </a:r>
          </a:p>
          <a:p>
            <a:r>
              <a:rPr lang="en-US" dirty="0"/>
              <a:t>From </a:t>
            </a:r>
            <a:r>
              <a:rPr lang="en-US" dirty="0" err="1"/>
              <a:t>OpenAI</a:t>
            </a:r>
            <a:r>
              <a:rPr lang="en-US" dirty="0"/>
              <a:t> safety practices: “Understand and communicate limitations”</a:t>
            </a:r>
          </a:p>
          <a:p>
            <a:r>
              <a:rPr lang="en-US" dirty="0"/>
              <a:t>CHECK THE RESPONSES</a:t>
            </a:r>
          </a:p>
          <a:p>
            <a:endParaRPr lang="en-US" dirty="0"/>
          </a:p>
          <a:p>
            <a:r>
              <a:rPr lang="en-US" dirty="0"/>
              <a:t>TED Talk: Your brain hallucinates your conscious reality - Anil Seth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8B9D6-5FA7-C795-6CC5-A57086C7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6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14902</TotalTime>
  <Words>2606</Words>
  <Application>Microsoft Macintosh PowerPoint</Application>
  <PresentationFormat>Widescreen</PresentationFormat>
  <Paragraphs>356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Century Gothic</vt:lpstr>
      <vt:lpstr>Monaco</vt:lpstr>
      <vt:lpstr>Söhne</vt:lpstr>
      <vt:lpstr>Wingdings 3</vt:lpstr>
      <vt:lpstr>Ion Boardroom</vt:lpstr>
      <vt:lpstr>Let’s talk about chatGPT</vt:lpstr>
      <vt:lpstr>Technology Breeds Change</vt:lpstr>
      <vt:lpstr>The “chat” of chatGPT</vt:lpstr>
      <vt:lpstr>The GPT</vt:lpstr>
      <vt:lpstr>What is it trained on?</vt:lpstr>
      <vt:lpstr>Training and Output Generation</vt:lpstr>
      <vt:lpstr>The prompt</vt:lpstr>
      <vt:lpstr>https://platform.openai.com/docs/guides/prompt-engineering</vt:lpstr>
      <vt:lpstr>HALLUCINATION</vt:lpstr>
      <vt:lpstr>How does chatGPT/openAI make money?</vt:lpstr>
      <vt:lpstr>PowerPoint Presentation</vt:lpstr>
      <vt:lpstr>Moderation: You’re a jolly roger</vt:lpstr>
      <vt:lpstr>Moderation: I’m killing myself with burritos</vt:lpstr>
      <vt:lpstr>Moderation: I hate pancakes</vt:lpstr>
      <vt:lpstr>Moderation: You are a pancake</vt:lpstr>
      <vt:lpstr>Moderation: I hate pancakes; you are a pancake</vt:lpstr>
      <vt:lpstr>Moderation: You are a pancake. By the way, I hate pancakes.</vt:lpstr>
      <vt:lpstr>Moderation: Image urls (controversial album covers)</vt:lpstr>
      <vt:lpstr>Moderation: Image urls (controversial album covers)</vt:lpstr>
      <vt:lpstr>Ethical issues</vt:lpstr>
      <vt:lpstr>Ethical Issues</vt:lpstr>
      <vt:lpstr>Ethical issues: replacing a human</vt:lpstr>
      <vt:lpstr>Ethical issues: Copyright violation</vt:lpstr>
      <vt:lpstr>Ethical issues: Copyright vs. Fair use</vt:lpstr>
      <vt:lpstr>Ethical Issues: Plagiarism</vt:lpstr>
      <vt:lpstr>Exercises</vt:lpstr>
      <vt:lpstr>Exercise: Create 3 dialogs from examples</vt:lpstr>
      <vt:lpstr>Exercise: learn R/RStudio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chatGPT</dc:title>
  <dc:creator>King,David</dc:creator>
  <cp:lastModifiedBy>King,David</cp:lastModifiedBy>
  <cp:revision>13</cp:revision>
  <dcterms:created xsi:type="dcterms:W3CDTF">2024-01-16T18:23:11Z</dcterms:created>
  <dcterms:modified xsi:type="dcterms:W3CDTF">2025-02-03T18:24:09Z</dcterms:modified>
</cp:coreProperties>
</file>